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the learning points from the lesson. Engage students in expressing their thoughts through reflections and discussions.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to think and respond to the question about flowcharts and sub-routines. Review the responses to confirm understanding.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homework, explain that students are to create a flowchart for a simple task and write one sentence about the benefits of flowcharts. Prepare to share in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Goal: Create a flowchart illustrating a simple process.
Materials: Paper, Markers, Examples of flowcharts
Guide students to pick simple processes they understand. Encourage creativity by asking them to add colors and designs while emphasizing clarity.
Support (students who find it hard): Pair students who need help with those confident in flowchart creation.
Challenge (fast finishers): Challenge fast finishers to add more complex sub-routines to their algorithms.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Engage students with the question about computers. Encourage them to share their thoughts and ideas. Explain that computers do not think for themselves; they follow the instructions we give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flowcharts as a way to visualize steps in a process. Explain each shape's meaning (e.g., ovals for start/end, rectangles for steps, diamonds for decisions). Use a simple example like making cereal to illustrate.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Guide students as they create their flowcharts. Provide a template if necessary. Monitor their progress and encourage creativity in their decision 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sub-routines using relatable examples such as daily activities. Discuss how breaking tasks into smaller parts (sub-routines) makes complex algorithms simpler and reusable.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students to brainstorm daily routines with repeated tasks that could represent sub-routines. Ask individuals to share their examples with the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activity meaningfully, telling students to decide on a game they all know, then draw an algorithm including at least one sub-routine. Aid groups as they create.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groups present, encourage interaction and questions from classmates. Emphasize the importance of flowcharts and algorithms in computer instructions.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SSONCOP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app/public/ict/humans-think-computers-obey/ict_humans-think-computers-obey_00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3291840"/>
            <a:ext cx="9144000" cy="1851660"/>
          </a:xfrm>
          <a:prstGeom prst="rect">
            <a:avLst/>
          </a:prstGeom>
          <a:solidFill>
            <a:srgbClr val="9B1C1C">
              <a:alpha val="85000"/>
            </a:srgbClr>
          </a:solidFill>
          <a:ln/>
        </p:spPr>
      </p:sp>
      <p:sp>
        <p:nvSpPr>
          <p:cNvPr id="5" name="Text 1"/>
          <p:cNvSpPr/>
          <p:nvPr/>
        </p:nvSpPr>
        <p:spPr>
          <a:xfrm>
            <a:off x="457200" y="34290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Humans Think Computers Obey!</a:t>
            </a:r>
            <a:endParaRPr lang="en-US" sz="4000" dirty="0"/>
          </a:p>
        </p:txBody>
      </p:sp>
      <p:sp>
        <p:nvSpPr>
          <p:cNvPr id="6" name="Text 2"/>
          <p:cNvSpPr/>
          <p:nvPr/>
        </p:nvSpPr>
        <p:spPr>
          <a:xfrm>
            <a:off x="457200" y="42519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Explore Flowcharts and Algorithms!</a:t>
            </a:r>
            <a:endParaRPr lang="en-US" sz="1800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Recap &amp; Reflection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a flowchart?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sub-routines work?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are algorithms important?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gen_students-classroom-reflection-notepad-f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 on your learning process today.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for Understanding!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flowcharts help us do?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are sub-routines used?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in your own words.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gen_question-mark-book-classroom-student-d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 flowchart to show a process at home.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Turn! Homework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flowchart of a task at home.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about how flowcharts help.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to share next class.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gen_student-desk-flowchart-paper-laptop-book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how you brush your teeth with a flowchart.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3657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CHECK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a flowchart used for?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45720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visually represents a process.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helps us understand instructions better, showing steps clearly.</a:t>
            </a:r>
            <a:endParaRPr lang="en-US" sz="1900" dirty="0"/>
          </a:p>
        </p:txBody>
      </p:sp>
      <p:pic>
        <p:nvPicPr>
          <p:cNvPr id="6" name="Image 0" descr="/app/public/ict/humans-think-computers-obey/ict_humans-think-computers-obey_gen_flowchart-arrows-diagram-office-workspa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03520" y="1737360"/>
            <a:ext cx="3383280" cy="29260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TURN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Flowchart Creation Challenge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737360"/>
            <a:ext cx="457200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▶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Goal: Create a flowchart illustrating a simple process.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▶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You'll need: Paper, Markers, Examples of flowcharts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▶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process you know well (like a morning routine).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▶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Sketch it out as a flowchart on paper.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▶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shapes like ovals for start/end and rectangles for steps.</a:t>
            </a:r>
            <a:endParaRPr lang="en-US" sz="1900" dirty="0"/>
          </a:p>
        </p:txBody>
      </p:sp>
      <p:pic>
        <p:nvPicPr>
          <p:cNvPr id="6" name="Image 0" descr="/app/public/ict/humans-think-computers-obey/ict_humans-think-computers-obey_gen_students-flowcharts-classroom-collaborat-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03520" y="1737360"/>
            <a:ext cx="3383280" cy="2926080"/>
          </a:xfrm>
          <a:prstGeom prst="ellipse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3200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Recap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457200" y="1371600"/>
            <a:ext cx="45720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Flowcharts help us visualize processes.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Sub-routines are reusable parts of algorithms.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9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Algorithms are crucial for computer instructions.</a:t>
            </a:r>
            <a:endParaRPr lang="en-US" sz="1900" dirty="0"/>
          </a:p>
        </p:txBody>
      </p:sp>
      <p:pic>
        <p:nvPicPr>
          <p:cNvPr id="5" name="Image 0" descr="/app/public/ict/humans-think-computers-obey/ict_humans-think-computers-obey_gen_summary-of-flowchart-algorithm-flowchar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03520" y="1280160"/>
            <a:ext cx="3383280" cy="3200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49377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Text 1"/>
          <p:cNvSpPr/>
          <p:nvPr/>
        </p:nvSpPr>
        <p:spPr>
          <a:xfrm>
            <a:off x="457200" y="54864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57200" y="1280160"/>
            <a:ext cx="41148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Students will be able to predict outcomes of flowcharts.</a:t>
            </a:r>
            <a:endParaRPr lang="en-US" sz="17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Students will know a sub-routine can be used multiple times.</a:t>
            </a:r>
            <a:endParaRPr lang="en-US" sz="17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Students will identify sub-routines in algorithms.</a:t>
            </a:r>
            <a:endParaRPr lang="en-US" sz="1700" dirty="0"/>
          </a:p>
        </p:txBody>
      </p:sp>
      <p:pic>
        <p:nvPicPr>
          <p:cNvPr id="6" name="Image 0" descr="/app/public/ict/humans-think-computers-obey/ict_humans-think-computers-obey_gen_flowchart-subroutine-desktop-computer-m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937760" y="0"/>
            <a:ext cx="4206240" cy="51435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Computers Think?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computers think like humans?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follow instructions given by us.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how flowcharts help visualize instructions.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00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of following a recipe to bake cookies.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Flowcharts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Flowchart — A visual representation of a process with steps and decisions.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00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Drawing a flowchart to show how to make cereal.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3657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a Flowchart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8640" y="1481328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flowchart for a sandwich-making process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40080" y="2221992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2219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243584" y="2121408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'Start' in an oval.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40080" y="2807208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28072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243584" y="2706624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rectangles for each step: 'Take bread', 'Add peanut butter'.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40080" y="3392424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13" name="Text 10"/>
          <p:cNvSpPr/>
          <p:nvPr/>
        </p:nvSpPr>
        <p:spPr>
          <a:xfrm>
            <a:off x="640080" y="339242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243584" y="3291840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Incorporate a diamond for decision: 'Add jelly?'.</a:t>
            </a:r>
            <a:endParaRPr lang="en-US" sz="1550" dirty="0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a Sub-Routine?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Sub-routine — A part of an algorithm that can be used multiple times.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gen_sub-routine-example-educatio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Tying your shoes is a sub-routine.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Sub-Routines in Daily Life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of your daily routines.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any repeated tasks.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examples with classmates.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ai_brushing-teeth-often-fol_mrnoh0c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Brushing teeth often follows the same steps every time.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3657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an Algorithm Game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8640" y="1481328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game algorithm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40080" y="2221992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2219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243584" y="2121408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familiar game.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40080" y="2807208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28072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243584" y="2706624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 the main instructions.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40080" y="3392424"/>
            <a:ext cx="384048" cy="384048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13" name="Text 10"/>
          <p:cNvSpPr/>
          <p:nvPr/>
        </p:nvSpPr>
        <p:spPr>
          <a:xfrm>
            <a:off x="640080" y="339242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243584" y="3291840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any repeated actions as sub-routines.</a:t>
            </a:r>
            <a:endParaRPr lang="en-US" sz="1550" dirty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737360" cy="5143500"/>
          </a:xfrm>
          <a:prstGeom prst="rect">
            <a:avLst/>
          </a:prstGeom>
          <a:solidFill>
            <a:srgbClr val="9B1C1C"/>
          </a:solidFill>
          <a:ln/>
        </p:spPr>
      </p:sp>
      <p:sp>
        <p:nvSpPr>
          <p:cNvPr id="4" name="Shape 1"/>
          <p:cNvSpPr/>
          <p:nvPr/>
        </p:nvSpPr>
        <p:spPr>
          <a:xfrm>
            <a:off x="228600" y="320040"/>
            <a:ext cx="1280160" cy="82296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5" name="Shape 2"/>
          <p:cNvSpPr/>
          <p:nvPr/>
        </p:nvSpPr>
        <p:spPr>
          <a:xfrm>
            <a:off x="182880" y="2194560"/>
            <a:ext cx="1371600" cy="1371600"/>
          </a:xfrm>
          <a:prstGeom prst="ellipse">
            <a:avLst/>
          </a:prstGeom>
          <a:solidFill>
            <a:srgbClr val="2E75B6">
              <a:alpha val="2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965960" y="2743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B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Presenting Our Algorithms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965960" y="12344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with the class your algorithm.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you chose your sub-routines.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the flow of your steps.</a:t>
            </a:r>
            <a:endParaRPr lang="en-US" sz="1900" dirty="0"/>
          </a:p>
        </p:txBody>
      </p:sp>
      <p:pic>
        <p:nvPicPr>
          <p:cNvPr id="8" name="Image 0" descr="/app/public/ict/humans-think-computers-obey/ict_humans-think-computers-obey_gen_classroom-computer-screen-presentation-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63640" y="914400"/>
            <a:ext cx="2606040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965960" y="4114800"/>
            <a:ext cx="6949440" cy="777240"/>
          </a:xfrm>
          <a:prstGeom prst="roundRect">
            <a:avLst>
              <a:gd name="adj" fmla="val 9412"/>
            </a:avLst>
          </a:prstGeom>
          <a:solidFill>
            <a:srgbClr val="FFF5F5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416052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</a:t>
            </a:r>
            <a:pPr indent="0" marL="0">
              <a:buNone/>
            </a:pPr>
            <a:r>
              <a:rPr lang="en-US" sz="1500" i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your algorithm for your favorite game.</a:t>
            </a:r>
            <a:endParaRPr lang="en-US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2026-07-16T15:49:59Z</dcterms:created>
  <dcterms:modified xsi:type="dcterms:W3CDTF">2026-07-16T15:49:59Z</dcterms:modified>
</cp:coreProperties>
</file>